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6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4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9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1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vide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1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video" Target="../media/media5.mov"/><Relationship Id="rId4" Type="http://schemas.microsoft.com/office/2007/relationships/media" Target="../media/media5.mov"/><Relationship Id="rId5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10.tif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0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5.t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jet-stream.com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hyperlink" Target="mailto:stef@jet-stream.com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tif"/><Relationship Id="rId5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Disruptive"/>
          <p:cNvSpPr txBox="1"/>
          <p:nvPr/>
        </p:nvSpPr>
        <p:spPr>
          <a:xfrm>
            <a:off x="2873059" y="56027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Disruptive</a:t>
            </a:r>
          </a:p>
        </p:txBody>
      </p:sp>
      <p:sp>
        <p:nvSpPr>
          <p:cNvPr id="153" name="Transcoding"/>
          <p:cNvSpPr txBox="1"/>
          <p:nvPr/>
        </p:nvSpPr>
        <p:spPr>
          <a:xfrm>
            <a:off x="5192637" y="7161979"/>
            <a:ext cx="13998725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Transcoding</a:t>
            </a:r>
          </a:p>
        </p:txBody>
      </p:sp>
      <p:pic>
        <p:nvPicPr>
          <p:cNvPr id="154" name="JetStream_RGB_Logo_FC_2_Diap.png" descr="JetStream_RGB_Logo_FC_2_Di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7010" y="1554335"/>
            <a:ext cx="5929980" cy="1017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11017" y="5918005"/>
            <a:ext cx="6303501" cy="630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Quality"/>
          <p:cNvSpPr txBox="1"/>
          <p:nvPr/>
        </p:nvSpPr>
        <p:spPr>
          <a:xfrm>
            <a:off x="10553799" y="1173466"/>
            <a:ext cx="327640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Quality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9417" y="5918005"/>
            <a:ext cx="6303501" cy="630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CPU"/>
          <p:cNvSpPr txBox="1"/>
          <p:nvPr/>
        </p:nvSpPr>
        <p:spPr>
          <a:xfrm>
            <a:off x="3391495" y="4043666"/>
            <a:ext cx="225941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CPU</a:t>
            </a:r>
          </a:p>
        </p:txBody>
      </p:sp>
      <p:sp>
        <p:nvSpPr>
          <p:cNvPr id="211" name="GPU"/>
          <p:cNvSpPr txBox="1"/>
          <p:nvPr/>
        </p:nvSpPr>
        <p:spPr>
          <a:xfrm>
            <a:off x="11034017" y="4043666"/>
            <a:ext cx="231596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GPU</a:t>
            </a:r>
          </a:p>
        </p:txBody>
      </p:sp>
      <p:sp>
        <p:nvSpPr>
          <p:cNvPr id="212" name="ASICS"/>
          <p:cNvSpPr txBox="1"/>
          <p:nvPr/>
        </p:nvSpPr>
        <p:spPr>
          <a:xfrm>
            <a:off x="18281153" y="4043666"/>
            <a:ext cx="316329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ASICS</a:t>
            </a:r>
          </a:p>
        </p:txBody>
      </p:sp>
      <p:pic>
        <p:nvPicPr>
          <p:cNvPr id="213" name="froggy.jpg" descr="froggy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30295" y="5908083"/>
            <a:ext cx="6323410" cy="6323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06176" y="3596683"/>
            <a:ext cx="8710945" cy="871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4495" y="3596683"/>
            <a:ext cx="8710944" cy="871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One frame latency"/>
          <p:cNvSpPr txBox="1"/>
          <p:nvPr/>
        </p:nvSpPr>
        <p:spPr>
          <a:xfrm>
            <a:off x="7984281" y="1173466"/>
            <a:ext cx="841543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One frame latency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4495" y="3596683"/>
            <a:ext cx="8710944" cy="871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1-Frame latency"/>
          <p:cNvSpPr txBox="1"/>
          <p:nvPr/>
        </p:nvSpPr>
        <p:spPr>
          <a:xfrm>
            <a:off x="8464748" y="1173466"/>
            <a:ext cx="745450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1-Frame latency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06176" y="3596683"/>
            <a:ext cx="8711011" cy="8711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Green: 89% less energy"/>
          <p:cNvSpPr txBox="1"/>
          <p:nvPr/>
        </p:nvSpPr>
        <p:spPr>
          <a:xfrm>
            <a:off x="2873059" y="21166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Green: 89% less energy</a:t>
            </a:r>
          </a:p>
        </p:txBody>
      </p:sp>
      <p:sp>
        <p:nvSpPr>
          <p:cNvPr id="227" name="Rounded Rectangle"/>
          <p:cNvSpPr/>
          <p:nvPr/>
        </p:nvSpPr>
        <p:spPr>
          <a:xfrm>
            <a:off x="1548660" y="6534094"/>
            <a:ext cx="21286680" cy="1498601"/>
          </a:xfrm>
          <a:prstGeom prst="roundRect">
            <a:avLst>
              <a:gd name="adj" fmla="val 31356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8" name="Rounded Rectangle"/>
          <p:cNvSpPr/>
          <p:nvPr/>
        </p:nvSpPr>
        <p:spPr>
          <a:xfrm>
            <a:off x="1585470" y="10309357"/>
            <a:ext cx="2832360" cy="1231901"/>
          </a:xfrm>
          <a:prstGeom prst="roundRect">
            <a:avLst>
              <a:gd name="adj" fmla="val 37727"/>
            </a:avLst>
          </a:prstGeom>
          <a:solidFill>
            <a:srgbClr val="7C94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9" name="2800 w"/>
          <p:cNvSpPr txBox="1"/>
          <p:nvPr/>
        </p:nvSpPr>
        <p:spPr>
          <a:xfrm>
            <a:off x="1961026" y="6883344"/>
            <a:ext cx="584025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2800 w</a:t>
            </a:r>
          </a:p>
        </p:txBody>
      </p:sp>
      <p:sp>
        <p:nvSpPr>
          <p:cNvPr id="230" name="308 w"/>
          <p:cNvSpPr txBox="1"/>
          <p:nvPr/>
        </p:nvSpPr>
        <p:spPr>
          <a:xfrm>
            <a:off x="1961026" y="10525257"/>
            <a:ext cx="584025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308 w</a:t>
            </a:r>
          </a:p>
        </p:txBody>
      </p:sp>
      <p:sp>
        <p:nvSpPr>
          <p:cNvPr id="231" name="Software transcoding, 80 channels"/>
          <p:cNvSpPr txBox="1"/>
          <p:nvPr/>
        </p:nvSpPr>
        <p:spPr>
          <a:xfrm>
            <a:off x="1592726" y="5232344"/>
            <a:ext cx="998183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Software transcoding, 80 channels</a:t>
            </a:r>
          </a:p>
        </p:txBody>
      </p:sp>
      <p:sp>
        <p:nvSpPr>
          <p:cNvPr id="232" name="Hardware transcoding, 80 channels"/>
          <p:cNvSpPr txBox="1"/>
          <p:nvPr/>
        </p:nvSpPr>
        <p:spPr>
          <a:xfrm>
            <a:off x="1592726" y="9169344"/>
            <a:ext cx="998183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Hardware transcoding, 80 channels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ounded Rectangle"/>
          <p:cNvSpPr/>
          <p:nvPr/>
        </p:nvSpPr>
        <p:spPr>
          <a:xfrm>
            <a:off x="1585470" y="10309357"/>
            <a:ext cx="5561074" cy="1231901"/>
          </a:xfrm>
          <a:prstGeom prst="roundRect">
            <a:avLst>
              <a:gd name="adj" fmla="val 37727"/>
            </a:avLst>
          </a:prstGeom>
          <a:solidFill>
            <a:srgbClr val="7C94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6" name="Disruptive cost reduction"/>
          <p:cNvSpPr txBox="1"/>
          <p:nvPr/>
        </p:nvSpPr>
        <p:spPr>
          <a:xfrm>
            <a:off x="2873059" y="21166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Disruptive cost reduction</a:t>
            </a:r>
          </a:p>
        </p:txBody>
      </p:sp>
      <p:sp>
        <p:nvSpPr>
          <p:cNvPr id="237" name="Rounded Rectangle"/>
          <p:cNvSpPr/>
          <p:nvPr/>
        </p:nvSpPr>
        <p:spPr>
          <a:xfrm>
            <a:off x="1548660" y="6534094"/>
            <a:ext cx="21286680" cy="1498601"/>
          </a:xfrm>
          <a:prstGeom prst="roundRect">
            <a:avLst>
              <a:gd name="adj" fmla="val 31356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8" name="€ 2000 - € 7500"/>
          <p:cNvSpPr txBox="1"/>
          <p:nvPr/>
        </p:nvSpPr>
        <p:spPr>
          <a:xfrm>
            <a:off x="1961026" y="6883344"/>
            <a:ext cx="9746195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€ 2000 - € 7500</a:t>
            </a:r>
          </a:p>
        </p:txBody>
      </p:sp>
      <p:sp>
        <p:nvSpPr>
          <p:cNvPr id="239" name="€ 750"/>
          <p:cNvSpPr txBox="1"/>
          <p:nvPr/>
        </p:nvSpPr>
        <p:spPr>
          <a:xfrm>
            <a:off x="1961026" y="10525257"/>
            <a:ext cx="584025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€ 750</a:t>
            </a:r>
          </a:p>
        </p:txBody>
      </p:sp>
      <p:sp>
        <p:nvSpPr>
          <p:cNvPr id="240" name="Generic cloud transcoding costs, per channel, per month"/>
          <p:cNvSpPr txBox="1"/>
          <p:nvPr/>
        </p:nvSpPr>
        <p:spPr>
          <a:xfrm>
            <a:off x="1592726" y="5232344"/>
            <a:ext cx="1778202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Generic cloud transcoding costs, per channel, per month</a:t>
            </a:r>
          </a:p>
        </p:txBody>
      </p:sp>
      <p:sp>
        <p:nvSpPr>
          <p:cNvPr id="241" name="Jet-Stream Cloud"/>
          <p:cNvSpPr txBox="1"/>
          <p:nvPr/>
        </p:nvSpPr>
        <p:spPr>
          <a:xfrm>
            <a:off x="1592726" y="9169344"/>
            <a:ext cx="998183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Jet-Stream Cloud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ounded Rectangle"/>
          <p:cNvSpPr/>
          <p:nvPr/>
        </p:nvSpPr>
        <p:spPr>
          <a:xfrm>
            <a:off x="8486099" y="6437506"/>
            <a:ext cx="7411802" cy="2066803"/>
          </a:xfrm>
          <a:prstGeom prst="roundRect">
            <a:avLst>
              <a:gd name="adj" fmla="val 22736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5" name="Transcoding cost savings"/>
          <p:cNvSpPr txBox="1"/>
          <p:nvPr/>
        </p:nvSpPr>
        <p:spPr>
          <a:xfrm>
            <a:off x="2873059" y="21166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Transcoding cost savings</a:t>
            </a:r>
          </a:p>
        </p:txBody>
      </p:sp>
      <p:sp>
        <p:nvSpPr>
          <p:cNvPr id="246" name="€ 6,000,000"/>
          <p:cNvSpPr txBox="1"/>
          <p:nvPr/>
        </p:nvSpPr>
        <p:spPr>
          <a:xfrm>
            <a:off x="8669716" y="6747007"/>
            <a:ext cx="704456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€ 6,000,000 </a:t>
            </a:r>
          </a:p>
        </p:txBody>
      </p:sp>
      <p:sp>
        <p:nvSpPr>
          <p:cNvPr id="247" name="80 FHD channels, 5 years operation"/>
          <p:cNvSpPr txBox="1"/>
          <p:nvPr/>
        </p:nvSpPr>
        <p:spPr>
          <a:xfrm>
            <a:off x="7242256" y="10652257"/>
            <a:ext cx="989948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80 FHD channels, 5 years operation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ounded Rectangle"/>
          <p:cNvSpPr/>
          <p:nvPr/>
        </p:nvSpPr>
        <p:spPr>
          <a:xfrm>
            <a:off x="8486099" y="6437506"/>
            <a:ext cx="7411802" cy="2066803"/>
          </a:xfrm>
          <a:prstGeom prst="roundRect">
            <a:avLst>
              <a:gd name="adj" fmla="val 22736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" name="Energy cost savings"/>
          <p:cNvSpPr txBox="1"/>
          <p:nvPr/>
        </p:nvSpPr>
        <p:spPr>
          <a:xfrm>
            <a:off x="2873059" y="21166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Energy cost savings</a:t>
            </a:r>
          </a:p>
        </p:txBody>
      </p:sp>
      <p:sp>
        <p:nvSpPr>
          <p:cNvPr id="252" name="€ 22,000"/>
          <p:cNvSpPr txBox="1"/>
          <p:nvPr/>
        </p:nvSpPr>
        <p:spPr>
          <a:xfrm>
            <a:off x="9271875" y="6747007"/>
            <a:ext cx="584025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€ 22,000 </a:t>
            </a:r>
          </a:p>
        </p:txBody>
      </p:sp>
      <p:sp>
        <p:nvSpPr>
          <p:cNvPr id="253" name="80 FHD channels, 5 years operation"/>
          <p:cNvSpPr txBox="1"/>
          <p:nvPr/>
        </p:nvSpPr>
        <p:spPr>
          <a:xfrm>
            <a:off x="7242256" y="10652257"/>
            <a:ext cx="989948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80 FHD channels, 5 years operation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ounded Rectangle"/>
          <p:cNvSpPr/>
          <p:nvPr/>
        </p:nvSpPr>
        <p:spPr>
          <a:xfrm>
            <a:off x="8486099" y="6437506"/>
            <a:ext cx="7411802" cy="2066803"/>
          </a:xfrm>
          <a:prstGeom prst="roundRect">
            <a:avLst>
              <a:gd name="adj" fmla="val 22736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7" name="Operational savings"/>
          <p:cNvSpPr txBox="1"/>
          <p:nvPr/>
        </p:nvSpPr>
        <p:spPr>
          <a:xfrm>
            <a:off x="2873059" y="21166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Operational savings</a:t>
            </a:r>
          </a:p>
        </p:txBody>
      </p:sp>
      <p:sp>
        <p:nvSpPr>
          <p:cNvPr id="258" name="€ 48,000"/>
          <p:cNvSpPr txBox="1"/>
          <p:nvPr/>
        </p:nvSpPr>
        <p:spPr>
          <a:xfrm>
            <a:off x="9271875" y="6747007"/>
            <a:ext cx="584025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€ 48,000 </a:t>
            </a:r>
          </a:p>
        </p:txBody>
      </p:sp>
      <p:sp>
        <p:nvSpPr>
          <p:cNvPr id="259" name="80 FHD channels, 5 years operation"/>
          <p:cNvSpPr txBox="1"/>
          <p:nvPr/>
        </p:nvSpPr>
        <p:spPr>
          <a:xfrm>
            <a:off x="7242256" y="10652257"/>
            <a:ext cx="989948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80 FHD channels, 5 years operation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Disruptive"/>
          <p:cNvSpPr txBox="1"/>
          <p:nvPr/>
        </p:nvSpPr>
        <p:spPr>
          <a:xfrm>
            <a:off x="2873059" y="56027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Disruptive</a:t>
            </a:r>
          </a:p>
        </p:txBody>
      </p:sp>
      <p:sp>
        <p:nvSpPr>
          <p:cNvPr id="263" name="Automation"/>
          <p:cNvSpPr txBox="1"/>
          <p:nvPr/>
        </p:nvSpPr>
        <p:spPr>
          <a:xfrm>
            <a:off x="5710435" y="7161979"/>
            <a:ext cx="12963129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Automation</a:t>
            </a:r>
          </a:p>
        </p:txBody>
      </p:sp>
      <p:pic>
        <p:nvPicPr>
          <p:cNvPr id="264" name="JetStream_RGB_Logo_FC_2_Diap.png" descr="JetStream_RGB_Logo_FC_2_Di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7010" y="1554335"/>
            <a:ext cx="5929980" cy="1017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21811" r="0" b="0"/>
          <a:stretch>
            <a:fillRect/>
          </a:stretch>
        </p:blipFill>
        <p:spPr>
          <a:xfrm>
            <a:off x="1900644" y="3606621"/>
            <a:ext cx="20582712" cy="814965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Modern, hybrid architecture"/>
          <p:cNvSpPr txBox="1"/>
          <p:nvPr/>
        </p:nvSpPr>
        <p:spPr>
          <a:xfrm>
            <a:off x="2873059" y="21166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Modern, hybrid architecture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"/>
          <p:cNvSpPr/>
          <p:nvPr/>
        </p:nvSpPr>
        <p:spPr>
          <a:xfrm>
            <a:off x="-101600" y="-101600"/>
            <a:ext cx="24778428" cy="14008696"/>
          </a:xfrm>
          <a:prstGeom prst="rect">
            <a:avLst/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7" name="Transcoding is  mission critical"/>
          <p:cNvSpPr txBox="1"/>
          <p:nvPr/>
        </p:nvSpPr>
        <p:spPr>
          <a:xfrm>
            <a:off x="6139309" y="5288266"/>
            <a:ext cx="12105383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Transcoding is </a:t>
            </a:r>
            <a:br/>
            <a:r>
              <a:t>mission critical</a:t>
            </a:r>
          </a:p>
        </p:txBody>
      </p:sp>
      <p:pic>
        <p:nvPicPr>
          <p:cNvPr id="158" name="JetStream_RGB_Logo_FC_2_Diap.png" descr="JetStream_RGB_Logo_FC_2_Dia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7010" y="1554335"/>
            <a:ext cx="5929980" cy="1017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Automatic scaling, pooling, recovery"/>
          <p:cNvSpPr txBox="1"/>
          <p:nvPr/>
        </p:nvSpPr>
        <p:spPr>
          <a:xfrm>
            <a:off x="2873059" y="2641600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Automatic scaling, pooling, recovery</a:t>
            </a:r>
          </a:p>
        </p:txBody>
      </p:sp>
      <p:sp>
        <p:nvSpPr>
          <p:cNvPr id="272" name="Rounded Rectangle"/>
          <p:cNvSpPr/>
          <p:nvPr/>
        </p:nvSpPr>
        <p:spPr>
          <a:xfrm>
            <a:off x="11723235" y="7175500"/>
            <a:ext cx="937115" cy="889000"/>
          </a:xfrm>
          <a:prstGeom prst="roundRect">
            <a:avLst>
              <a:gd name="adj" fmla="val 9986"/>
            </a:avLst>
          </a:prstGeom>
          <a:solidFill>
            <a:srgbClr val="7ECFEA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" name="Rounded Rectangle"/>
          <p:cNvSpPr/>
          <p:nvPr/>
        </p:nvSpPr>
        <p:spPr>
          <a:xfrm>
            <a:off x="10063769" y="7175500"/>
            <a:ext cx="937114" cy="889000"/>
          </a:xfrm>
          <a:prstGeom prst="roundRect">
            <a:avLst>
              <a:gd name="adj" fmla="val 9986"/>
            </a:avLst>
          </a:prstGeom>
          <a:solidFill>
            <a:srgbClr val="F09750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4" name="Rounded Rectangle"/>
          <p:cNvSpPr/>
          <p:nvPr/>
        </p:nvSpPr>
        <p:spPr>
          <a:xfrm>
            <a:off x="13382702" y="7175500"/>
            <a:ext cx="937115" cy="889000"/>
          </a:xfrm>
          <a:prstGeom prst="roundRect">
            <a:avLst>
              <a:gd name="adj" fmla="val 9986"/>
            </a:avLst>
          </a:prstGeom>
          <a:solidFill>
            <a:srgbClr val="F09750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5" name="Rounded Rectangle"/>
          <p:cNvSpPr/>
          <p:nvPr/>
        </p:nvSpPr>
        <p:spPr>
          <a:xfrm>
            <a:off x="10063767" y="8614833"/>
            <a:ext cx="937115" cy="889001"/>
          </a:xfrm>
          <a:prstGeom prst="roundRect">
            <a:avLst>
              <a:gd name="adj" fmla="val 9986"/>
            </a:avLst>
          </a:prstGeom>
          <a:solidFill>
            <a:srgbClr val="F09750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6" name="Rounded Rectangle"/>
          <p:cNvSpPr/>
          <p:nvPr/>
        </p:nvSpPr>
        <p:spPr>
          <a:xfrm>
            <a:off x="13382702" y="8614833"/>
            <a:ext cx="937115" cy="889001"/>
          </a:xfrm>
          <a:prstGeom prst="roundRect">
            <a:avLst>
              <a:gd name="adj" fmla="val 9986"/>
            </a:avLst>
          </a:prstGeom>
          <a:solidFill>
            <a:srgbClr val="F09750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7" name="Rounded Rectangle"/>
          <p:cNvSpPr/>
          <p:nvPr/>
        </p:nvSpPr>
        <p:spPr>
          <a:xfrm>
            <a:off x="10064183" y="5736166"/>
            <a:ext cx="937114" cy="889001"/>
          </a:xfrm>
          <a:prstGeom prst="roundRect">
            <a:avLst>
              <a:gd name="adj" fmla="val 9986"/>
            </a:avLst>
          </a:prstGeom>
          <a:solidFill>
            <a:srgbClr val="F09750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8" name="Rounded Rectangle"/>
          <p:cNvSpPr/>
          <p:nvPr/>
        </p:nvSpPr>
        <p:spPr>
          <a:xfrm>
            <a:off x="13383117" y="5736166"/>
            <a:ext cx="937115" cy="889001"/>
          </a:xfrm>
          <a:prstGeom prst="roundRect">
            <a:avLst>
              <a:gd name="adj" fmla="val 9986"/>
            </a:avLst>
          </a:prstGeom>
          <a:solidFill>
            <a:srgbClr val="F09750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9" name="Rounded Rectangle"/>
          <p:cNvSpPr/>
          <p:nvPr/>
        </p:nvSpPr>
        <p:spPr>
          <a:xfrm>
            <a:off x="11723443" y="5736166"/>
            <a:ext cx="937114" cy="889001"/>
          </a:xfrm>
          <a:prstGeom prst="roundRect">
            <a:avLst>
              <a:gd name="adj" fmla="val 9986"/>
            </a:avLst>
          </a:prstGeom>
          <a:solidFill>
            <a:srgbClr val="F09750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0" name="Rounded Rectangle"/>
          <p:cNvSpPr/>
          <p:nvPr/>
        </p:nvSpPr>
        <p:spPr>
          <a:xfrm>
            <a:off x="11723443" y="8614833"/>
            <a:ext cx="937114" cy="889001"/>
          </a:xfrm>
          <a:prstGeom prst="roundRect">
            <a:avLst>
              <a:gd name="adj" fmla="val 9986"/>
            </a:avLst>
          </a:prstGeom>
          <a:solidFill>
            <a:srgbClr val="F09750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1" name="Kubernetes high availability clustering"/>
          <p:cNvSpPr txBox="1"/>
          <p:nvPr/>
        </p:nvSpPr>
        <p:spPr>
          <a:xfrm>
            <a:off x="2873059" y="10947400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Kubernetes high availability clustering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5815" r="0" b="0"/>
          <a:stretch>
            <a:fillRect/>
          </a:stretch>
        </p:blipFill>
        <p:spPr>
          <a:xfrm>
            <a:off x="-264214" y="2021251"/>
            <a:ext cx="24912428" cy="12020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2986" r="0" b="5438"/>
          <a:stretch>
            <a:fillRect/>
          </a:stretch>
        </p:blipFill>
        <p:spPr>
          <a:xfrm>
            <a:off x="2841426" y="742299"/>
            <a:ext cx="18701148" cy="12320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ounded Rectangle"/>
          <p:cNvSpPr/>
          <p:nvPr/>
        </p:nvSpPr>
        <p:spPr>
          <a:xfrm>
            <a:off x="1585470" y="10309357"/>
            <a:ext cx="21213060" cy="1231901"/>
          </a:xfrm>
          <a:prstGeom prst="roundRect">
            <a:avLst>
              <a:gd name="adj" fmla="val 37727"/>
            </a:avLst>
          </a:prstGeom>
          <a:solidFill>
            <a:srgbClr val="7C94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9" name="Scaling, per 32amp rack"/>
          <p:cNvSpPr txBox="1"/>
          <p:nvPr/>
        </p:nvSpPr>
        <p:spPr>
          <a:xfrm>
            <a:off x="2873059" y="21166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Scaling, per 32amp rack</a:t>
            </a:r>
          </a:p>
        </p:txBody>
      </p:sp>
      <p:sp>
        <p:nvSpPr>
          <p:cNvPr id="290" name="Rounded Rectangle"/>
          <p:cNvSpPr/>
          <p:nvPr/>
        </p:nvSpPr>
        <p:spPr>
          <a:xfrm>
            <a:off x="1548660" y="6534094"/>
            <a:ext cx="2834374" cy="1498601"/>
          </a:xfrm>
          <a:prstGeom prst="roundRect">
            <a:avLst>
              <a:gd name="adj" fmla="val 31356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4" defTabSz="825500">
              <a:defRPr sz="3200">
                <a:solidFill>
                  <a:srgbClr val="F0975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1" name="200 channels"/>
          <p:cNvSpPr txBox="1"/>
          <p:nvPr/>
        </p:nvSpPr>
        <p:spPr>
          <a:xfrm>
            <a:off x="1961026" y="6883344"/>
            <a:ext cx="9746195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200 channels</a:t>
            </a:r>
          </a:p>
        </p:txBody>
      </p:sp>
      <p:sp>
        <p:nvSpPr>
          <p:cNvPr id="292" name="CPU encoding"/>
          <p:cNvSpPr txBox="1"/>
          <p:nvPr/>
        </p:nvSpPr>
        <p:spPr>
          <a:xfrm>
            <a:off x="1592726" y="5232344"/>
            <a:ext cx="1778202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CPU encoding</a:t>
            </a:r>
          </a:p>
        </p:txBody>
      </p:sp>
      <p:sp>
        <p:nvSpPr>
          <p:cNvPr id="293" name="Hardware accelerated"/>
          <p:cNvSpPr txBox="1"/>
          <p:nvPr/>
        </p:nvSpPr>
        <p:spPr>
          <a:xfrm>
            <a:off x="1592726" y="9169344"/>
            <a:ext cx="998183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Hardware accelerated</a:t>
            </a:r>
          </a:p>
        </p:txBody>
      </p:sp>
      <p:sp>
        <p:nvSpPr>
          <p:cNvPr id="294" name="2400 channels"/>
          <p:cNvSpPr txBox="1"/>
          <p:nvPr/>
        </p:nvSpPr>
        <p:spPr>
          <a:xfrm>
            <a:off x="1961026" y="10525257"/>
            <a:ext cx="94520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2400 channels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Disruptive"/>
          <p:cNvSpPr txBox="1"/>
          <p:nvPr/>
        </p:nvSpPr>
        <p:spPr>
          <a:xfrm>
            <a:off x="2873059" y="56027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Disruptive</a:t>
            </a:r>
          </a:p>
        </p:txBody>
      </p:sp>
      <p:sp>
        <p:nvSpPr>
          <p:cNvPr id="298" name="Interfaces"/>
          <p:cNvSpPr txBox="1"/>
          <p:nvPr/>
        </p:nvSpPr>
        <p:spPr>
          <a:xfrm>
            <a:off x="6558136" y="7161979"/>
            <a:ext cx="11267728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Interfaces</a:t>
            </a:r>
          </a:p>
        </p:txBody>
      </p:sp>
      <p:pic>
        <p:nvPicPr>
          <p:cNvPr id="299" name="JetStream_RGB_Logo_FC_2_Diap.png" descr="JetStream_RGB_Logo_FC_2_Di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7010" y="1554335"/>
            <a:ext cx="5929980" cy="1017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81462"/>
            <a:ext cx="24912428" cy="14278924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Clouds"/>
          <p:cNvSpPr txBox="1"/>
          <p:nvPr/>
        </p:nvSpPr>
        <p:spPr>
          <a:xfrm>
            <a:off x="2873059" y="26817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Clouds</a:t>
            </a:r>
          </a:p>
        </p:txBody>
      </p:sp>
      <p:sp>
        <p:nvSpPr>
          <p:cNvPr id="303" name="Complex, expensive, but full control"/>
          <p:cNvSpPr txBox="1"/>
          <p:nvPr/>
        </p:nvSpPr>
        <p:spPr>
          <a:xfrm>
            <a:off x="2873059" y="10450038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Complex, expensive, but full control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4300" y="4914900"/>
            <a:ext cx="6375400" cy="38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81462"/>
            <a:ext cx="24912428" cy="1427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6606" y="1216279"/>
            <a:ext cx="16826055" cy="70828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38865" y="7874361"/>
            <a:ext cx="4155912" cy="4469678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his is you -&gt;"/>
          <p:cNvSpPr txBox="1"/>
          <p:nvPr/>
        </p:nvSpPr>
        <p:spPr>
          <a:xfrm>
            <a:off x="6225859" y="104541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This is you -&gt;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81462"/>
            <a:ext cx="24912428" cy="1427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6246" y="5482690"/>
            <a:ext cx="3511507" cy="361422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Video platforms"/>
          <p:cNvSpPr txBox="1"/>
          <p:nvPr/>
        </p:nvSpPr>
        <p:spPr>
          <a:xfrm>
            <a:off x="2873059" y="26817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Video platforms</a:t>
            </a:r>
          </a:p>
        </p:txBody>
      </p:sp>
      <p:sp>
        <p:nvSpPr>
          <p:cNvPr id="314" name="Easier, but limited control"/>
          <p:cNvSpPr txBox="1"/>
          <p:nvPr/>
        </p:nvSpPr>
        <p:spPr>
          <a:xfrm>
            <a:off x="2873059" y="10450038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Easier, but limited control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Easier…"/>
          <p:cNvSpPr txBox="1"/>
          <p:nvPr/>
        </p:nvSpPr>
        <p:spPr>
          <a:xfrm>
            <a:off x="5680471" y="2876550"/>
            <a:ext cx="13023057" cy="669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Easier </a:t>
            </a:r>
          </a:p>
          <a:p>
            <a: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than</a:t>
            </a:r>
          </a:p>
          <a:p>
            <a: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video platforms.</a:t>
            </a:r>
          </a:p>
        </p:txBody>
      </p:sp>
      <p:sp>
        <p:nvSpPr>
          <p:cNvPr id="318" name="Fly first class."/>
          <p:cNvSpPr txBox="1"/>
          <p:nvPr/>
        </p:nvSpPr>
        <p:spPr>
          <a:xfrm>
            <a:off x="3176867" y="10586690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Fly first class.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OnAir: One click 4K live streaming"/>
          <p:cNvSpPr txBox="1"/>
          <p:nvPr/>
        </p:nvSpPr>
        <p:spPr>
          <a:xfrm>
            <a:off x="2873059" y="9482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OnAir: One click 4K live streaming</a:t>
            </a:r>
          </a:p>
        </p:txBody>
      </p:sp>
      <p:sp>
        <p:nvSpPr>
          <p:cNvPr id="322" name="Cloud encoder, transcoder, multi-CDN, player &amp; statistics."/>
          <p:cNvSpPr txBox="1"/>
          <p:nvPr/>
        </p:nvSpPr>
        <p:spPr>
          <a:xfrm>
            <a:off x="3176867" y="11780490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Cloud encoder, transcoder, multi-CDN, player &amp; statistics.</a:t>
            </a:r>
          </a:p>
        </p:txBody>
      </p:sp>
      <p:pic>
        <p:nvPicPr>
          <p:cNvPr id="323" name="OnEeer.mov" descr="OnEeer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40568" y="2619393"/>
            <a:ext cx="22702864" cy="8702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One click encoder setup"/>
          <p:cNvSpPr txBox="1"/>
          <p:nvPr/>
        </p:nvSpPr>
        <p:spPr>
          <a:xfrm>
            <a:off x="2873059" y="9482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One click encoder setup</a:t>
            </a:r>
          </a:p>
        </p:txBody>
      </p:sp>
      <p:sp>
        <p:nvSpPr>
          <p:cNvPr id="327" name="For RTMP, RTSP and SRT encoders"/>
          <p:cNvSpPr txBox="1"/>
          <p:nvPr/>
        </p:nvSpPr>
        <p:spPr>
          <a:xfrm>
            <a:off x="3176867" y="11780490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For RTMP, RTSP and SRT encoders</a:t>
            </a:r>
          </a:p>
        </p:txBody>
      </p:sp>
      <p:pic>
        <p:nvPicPr>
          <p:cNvPr id="328" name="ENCOOOODING.mov" descr="ENCOOOODING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098098" y="2439148"/>
            <a:ext cx="14187804" cy="8926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6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4495" y="3596683"/>
            <a:ext cx="8710944" cy="871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froggy.jpg" descr="froggy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02952" y="3596683"/>
            <a:ext cx="8711010" cy="871101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Quality"/>
          <p:cNvSpPr txBox="1"/>
          <p:nvPr/>
        </p:nvSpPr>
        <p:spPr>
          <a:xfrm>
            <a:off x="10553799" y="1173466"/>
            <a:ext cx="327640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Quality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marter than…"/>
          <p:cNvSpPr txBox="1"/>
          <p:nvPr/>
        </p:nvSpPr>
        <p:spPr>
          <a:xfrm>
            <a:off x="3342679" y="3975100"/>
            <a:ext cx="17698642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Smarter than </a:t>
            </a:r>
          </a:p>
          <a:p>
            <a: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cloud media services.</a:t>
            </a:r>
          </a:p>
        </p:txBody>
      </p:sp>
      <p:sp>
        <p:nvSpPr>
          <p:cNvPr id="332" name="Be the pilot."/>
          <p:cNvSpPr txBox="1"/>
          <p:nvPr/>
        </p:nvSpPr>
        <p:spPr>
          <a:xfrm>
            <a:off x="1627963" y="10573990"/>
            <a:ext cx="211280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 the pilot.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Video filters"/>
          <p:cNvSpPr txBox="1"/>
          <p:nvPr/>
        </p:nvSpPr>
        <p:spPr>
          <a:xfrm>
            <a:off x="7373540" y="5073650"/>
            <a:ext cx="9636920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Video filters</a:t>
            </a:r>
          </a:p>
        </p:txBody>
      </p:sp>
      <p:sp>
        <p:nvSpPr>
          <p:cNvPr id="336" name="Deinterlacing, logo burns, HDR - SDR conversion"/>
          <p:cNvSpPr txBox="1"/>
          <p:nvPr/>
        </p:nvSpPr>
        <p:spPr>
          <a:xfrm>
            <a:off x="1627963" y="10573990"/>
            <a:ext cx="211280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Deinterlacing, logo burns, HDR - SDR conversion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Multi-audio"/>
          <p:cNvSpPr txBox="1"/>
          <p:nvPr/>
        </p:nvSpPr>
        <p:spPr>
          <a:xfrm>
            <a:off x="7662416" y="5073650"/>
            <a:ext cx="9059169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Multi-audio</a:t>
            </a:r>
          </a:p>
        </p:txBody>
      </p:sp>
      <p:sp>
        <p:nvSpPr>
          <p:cNvPr id="340" name="Passthrough, Surround, Atmos, multi-language tracks"/>
          <p:cNvSpPr txBox="1"/>
          <p:nvPr/>
        </p:nvSpPr>
        <p:spPr>
          <a:xfrm>
            <a:off x="1627963" y="10573990"/>
            <a:ext cx="211280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Passthrough, Surround, Atmos, multi-language tracks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cene optimisation"/>
          <p:cNvSpPr txBox="1"/>
          <p:nvPr/>
        </p:nvSpPr>
        <p:spPr>
          <a:xfrm>
            <a:off x="4408884" y="5073650"/>
            <a:ext cx="15566232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Scene optimisation</a:t>
            </a:r>
          </a:p>
        </p:txBody>
      </p:sp>
      <p:sp>
        <p:nvSpPr>
          <p:cNvPr id="344" name="Auto tuning for optimal bit rate / quality per scene."/>
          <p:cNvSpPr txBox="1"/>
          <p:nvPr/>
        </p:nvSpPr>
        <p:spPr>
          <a:xfrm>
            <a:off x="1627963" y="10573990"/>
            <a:ext cx="211280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Auto tuning for optimal bit rate / quality per scene.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Audio -&gt; Text AI"/>
          <p:cNvSpPr txBox="1"/>
          <p:nvPr/>
        </p:nvSpPr>
        <p:spPr>
          <a:xfrm>
            <a:off x="5720655" y="5073650"/>
            <a:ext cx="12942690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Audio -&gt; Text AI</a:t>
            </a:r>
          </a:p>
        </p:txBody>
      </p:sp>
      <p:sp>
        <p:nvSpPr>
          <p:cNvPr id="348" name="Real-time generation of subtitles, transcripts, description tags."/>
          <p:cNvSpPr txBox="1"/>
          <p:nvPr/>
        </p:nvSpPr>
        <p:spPr>
          <a:xfrm>
            <a:off x="1627963" y="10573990"/>
            <a:ext cx="211280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Real-time generation of subtitles, transcripts, description tags.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Create custom transcoding profiles"/>
          <p:cNvSpPr txBox="1"/>
          <p:nvPr/>
        </p:nvSpPr>
        <p:spPr>
          <a:xfrm>
            <a:off x="2873059" y="9482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Create custom transcoding profiles</a:t>
            </a:r>
          </a:p>
        </p:txBody>
      </p:sp>
      <p:sp>
        <p:nvSpPr>
          <p:cNvPr id="352" name="Manage qualities, QoE and costs per individual stream."/>
          <p:cNvSpPr txBox="1"/>
          <p:nvPr/>
        </p:nvSpPr>
        <p:spPr>
          <a:xfrm>
            <a:off x="3176867" y="11780490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Manage qualities, QoE and costs per individual stream.</a:t>
            </a:r>
          </a:p>
        </p:txBody>
      </p:sp>
      <p:pic>
        <p:nvPicPr>
          <p:cNvPr id="353" name="custom transcode.mov" descr="custom transcode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202879" y="2758487"/>
            <a:ext cx="13978242" cy="8795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0" fill="hold"/>
                                        <p:tgtEl>
                                          <p:spTgt spid="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Live channels overview"/>
          <p:cNvSpPr txBox="1"/>
          <p:nvPr/>
        </p:nvSpPr>
        <p:spPr>
          <a:xfrm>
            <a:off x="2873059" y="9482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Live channels overview</a:t>
            </a:r>
          </a:p>
        </p:txBody>
      </p:sp>
      <p:sp>
        <p:nvSpPr>
          <p:cNvPr id="357" name="Manage qualities, QoE and costs per individual stream."/>
          <p:cNvSpPr txBox="1"/>
          <p:nvPr/>
        </p:nvSpPr>
        <p:spPr>
          <a:xfrm>
            <a:off x="3176867" y="11780490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Manage qualities, QoE and costs per individual stream.</a:t>
            </a:r>
          </a:p>
        </p:txBody>
      </p:sp>
      <p:pic>
        <p:nvPicPr>
          <p:cNvPr id="358" name="DE.mov" descr="DE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179197" y="2382578"/>
            <a:ext cx="16025606" cy="9039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OTT Portal"/>
          <p:cNvSpPr txBox="1"/>
          <p:nvPr/>
        </p:nvSpPr>
        <p:spPr>
          <a:xfrm>
            <a:off x="2873059" y="9482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OTT Portal</a:t>
            </a:r>
          </a:p>
        </p:txBody>
      </p:sp>
      <p:pic>
        <p:nvPicPr>
          <p:cNvPr id="362" name="Portal.png" descr="Portal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3846"/>
          <a:stretch>
            <a:fillRect/>
          </a:stretch>
        </p:blipFill>
        <p:spPr>
          <a:xfrm>
            <a:off x="5686028" y="2312244"/>
            <a:ext cx="13011991" cy="13663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Health and load status"/>
          <p:cNvSpPr txBox="1"/>
          <p:nvPr/>
        </p:nvSpPr>
        <p:spPr>
          <a:xfrm>
            <a:off x="2873059" y="94821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Health and load status</a:t>
            </a:r>
          </a:p>
        </p:txBody>
      </p:sp>
      <p:sp>
        <p:nvSpPr>
          <p:cNvPr id="366" name="Oversee performance, uptime and status of transcoding services"/>
          <p:cNvSpPr txBox="1"/>
          <p:nvPr/>
        </p:nvSpPr>
        <p:spPr>
          <a:xfrm>
            <a:off x="3176867" y="11780490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Oversee performance, uptime and status of transcoding services</a:t>
            </a:r>
          </a:p>
        </p:txBody>
      </p:sp>
      <p:pic>
        <p:nvPicPr>
          <p:cNvPr id="367" name="status.mov" descr="status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011022" y="2481425"/>
            <a:ext cx="14361956" cy="8841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Expert."/>
          <p:cNvSpPr txBox="1"/>
          <p:nvPr/>
        </p:nvSpPr>
        <p:spPr>
          <a:xfrm>
            <a:off x="9238059" y="5073650"/>
            <a:ext cx="5907882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Expert.</a:t>
            </a:r>
          </a:p>
        </p:txBody>
      </p:sp>
      <p:sp>
        <p:nvSpPr>
          <p:cNvPr id="371" name="Build your own airplane."/>
          <p:cNvSpPr txBox="1"/>
          <p:nvPr/>
        </p:nvSpPr>
        <p:spPr>
          <a:xfrm>
            <a:off x="1627963" y="10573990"/>
            <a:ext cx="211280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Build your own airplane.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4495" y="3596683"/>
            <a:ext cx="8710944" cy="871094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Quality of Experience"/>
          <p:cNvSpPr txBox="1"/>
          <p:nvPr/>
        </p:nvSpPr>
        <p:spPr>
          <a:xfrm>
            <a:off x="7306369" y="1173466"/>
            <a:ext cx="977126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Quality of Experience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94095" y="3596683"/>
            <a:ext cx="6167323" cy="6167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50123" y="3596683"/>
            <a:ext cx="4109279" cy="4109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50123" y="8575082"/>
            <a:ext cx="2603833" cy="2603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Screenshot 2022-12-21 at 08.59.39.png" descr="Screenshot 2022-12-21 at 08.59.39.png"/>
          <p:cNvPicPr>
            <a:picLocks noChangeAspect="1"/>
          </p:cNvPicPr>
          <p:nvPr/>
        </p:nvPicPr>
        <p:blipFill>
          <a:blip r:embed="rId3">
            <a:extLst/>
          </a:blip>
          <a:srcRect l="0" t="16579" r="0" b="14028"/>
          <a:stretch>
            <a:fillRect/>
          </a:stretch>
        </p:blipFill>
        <p:spPr>
          <a:xfrm>
            <a:off x="2695459" y="6458335"/>
            <a:ext cx="18993082" cy="2568482"/>
          </a:xfrm>
          <a:prstGeom prst="rect">
            <a:avLst/>
          </a:prstGeom>
          <a:ln w="25400">
            <a:miter lim="400000"/>
          </a:ln>
          <a:effectLst>
            <a:reflection blurRad="0" stA="37681" stPos="0" endA="0" endPos="40000" dist="0" dir="5400000" fadeDir="5400000" sx="100000" sy="-100000" kx="0" ky="0" algn="bl" rotWithShape="0"/>
          </a:effectLst>
        </p:spPr>
      </p:pic>
      <p:sp>
        <p:nvSpPr>
          <p:cNvPr id="375" name="Turnkey OTT solution in a box"/>
          <p:cNvSpPr txBox="1"/>
          <p:nvPr/>
        </p:nvSpPr>
        <p:spPr>
          <a:xfrm>
            <a:off x="2873059" y="110129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Turnkey OTT solution in a box</a:t>
            </a:r>
          </a:p>
        </p:txBody>
      </p:sp>
      <p:sp>
        <p:nvSpPr>
          <p:cNvPr id="376" name="MaelStrom OTT"/>
          <p:cNvSpPr txBox="1"/>
          <p:nvPr/>
        </p:nvSpPr>
        <p:spPr>
          <a:xfrm>
            <a:off x="3198456" y="2023533"/>
            <a:ext cx="18178315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MaelStrom OTT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ounded Rectangle"/>
          <p:cNvSpPr/>
          <p:nvPr/>
        </p:nvSpPr>
        <p:spPr>
          <a:xfrm>
            <a:off x="17745014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9" name="Rounded Rectangle"/>
          <p:cNvSpPr/>
          <p:nvPr/>
        </p:nvSpPr>
        <p:spPr>
          <a:xfrm>
            <a:off x="1555548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" name="Rounded Rectangle"/>
          <p:cNvSpPr/>
          <p:nvPr/>
        </p:nvSpPr>
        <p:spPr>
          <a:xfrm>
            <a:off x="7036703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1" name="Rounded Rectangle"/>
          <p:cNvSpPr/>
          <p:nvPr/>
        </p:nvSpPr>
        <p:spPr>
          <a:xfrm>
            <a:off x="12263859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81462"/>
            <a:ext cx="24912428" cy="1427892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Jet-Stream Cloud"/>
          <p:cNvSpPr txBox="1"/>
          <p:nvPr/>
        </p:nvSpPr>
        <p:spPr>
          <a:xfrm>
            <a:off x="2863460" y="1442690"/>
            <a:ext cx="1865708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Jet-Stream Cloud</a:t>
            </a:r>
          </a:p>
        </p:txBody>
      </p:sp>
      <p:sp>
        <p:nvSpPr>
          <p:cNvPr id="384" name="Encoding, Transcoding, Origins, multi-CDN, Security, Player, Statistics"/>
          <p:cNvSpPr txBox="1"/>
          <p:nvPr/>
        </p:nvSpPr>
        <p:spPr>
          <a:xfrm>
            <a:off x="3176867" y="12094667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Encoding, Transcoding, Origins, multi-CDN, Security, Player, Statistics</a:t>
            </a: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4385" y="3829016"/>
            <a:ext cx="837191" cy="844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35429" y="3829016"/>
            <a:ext cx="844272" cy="844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5282" y="6222064"/>
            <a:ext cx="844218" cy="844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26971" y="9102892"/>
            <a:ext cx="844218" cy="844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79079" y="10108158"/>
            <a:ext cx="705803" cy="794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384936" y="9038656"/>
            <a:ext cx="690571" cy="79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180269" y="10108158"/>
            <a:ext cx="844218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76403" y="6313982"/>
            <a:ext cx="844227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004300" y="4914900"/>
            <a:ext cx="6375400" cy="38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ounded Rectangle"/>
          <p:cNvSpPr/>
          <p:nvPr/>
        </p:nvSpPr>
        <p:spPr>
          <a:xfrm>
            <a:off x="17745014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6" name="Rounded Rectangle"/>
          <p:cNvSpPr/>
          <p:nvPr/>
        </p:nvSpPr>
        <p:spPr>
          <a:xfrm>
            <a:off x="1555548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7" name="Rounded Rectangle"/>
          <p:cNvSpPr/>
          <p:nvPr/>
        </p:nvSpPr>
        <p:spPr>
          <a:xfrm>
            <a:off x="7036703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8" name="Rounded Rectangle"/>
          <p:cNvSpPr/>
          <p:nvPr/>
        </p:nvSpPr>
        <p:spPr>
          <a:xfrm>
            <a:off x="12263859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81462"/>
            <a:ext cx="24912428" cy="14278924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Private Cloud"/>
          <p:cNvSpPr txBox="1"/>
          <p:nvPr/>
        </p:nvSpPr>
        <p:spPr>
          <a:xfrm>
            <a:off x="2863460" y="1442690"/>
            <a:ext cx="1865708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Private Cloud</a:t>
            </a:r>
          </a:p>
        </p:txBody>
      </p:sp>
      <p:sp>
        <p:nvSpPr>
          <p:cNvPr id="401" name="Your dedicated transcoding cloud, green, cost disruptive, easy, fully customisable."/>
          <p:cNvSpPr txBox="1"/>
          <p:nvPr/>
        </p:nvSpPr>
        <p:spPr>
          <a:xfrm>
            <a:off x="3176867" y="12094667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Your dedicated transcoding cloud, green, cost disruptive, easy, fully customisable.</a:t>
            </a: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4300" y="4914900"/>
            <a:ext cx="6375400" cy="38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ounded Rectangle"/>
          <p:cNvSpPr/>
          <p:nvPr/>
        </p:nvSpPr>
        <p:spPr>
          <a:xfrm>
            <a:off x="17745014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5" name="Rounded Rectangle"/>
          <p:cNvSpPr/>
          <p:nvPr/>
        </p:nvSpPr>
        <p:spPr>
          <a:xfrm>
            <a:off x="1555548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" name="Rounded Rectangle"/>
          <p:cNvSpPr/>
          <p:nvPr/>
        </p:nvSpPr>
        <p:spPr>
          <a:xfrm>
            <a:off x="7036703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7" name="Rounded Rectangle"/>
          <p:cNvSpPr/>
          <p:nvPr/>
        </p:nvSpPr>
        <p:spPr>
          <a:xfrm>
            <a:off x="12263859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81462"/>
            <a:ext cx="24912428" cy="14278924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On-Premises"/>
          <p:cNvSpPr txBox="1"/>
          <p:nvPr/>
        </p:nvSpPr>
        <p:spPr>
          <a:xfrm>
            <a:off x="2863460" y="1442690"/>
            <a:ext cx="1865708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On-Premises</a:t>
            </a:r>
          </a:p>
        </p:txBody>
      </p:sp>
      <p:sp>
        <p:nvSpPr>
          <p:cNvPr id="410" name="Run your own transcoding stack"/>
          <p:cNvSpPr txBox="1"/>
          <p:nvPr/>
        </p:nvSpPr>
        <p:spPr>
          <a:xfrm>
            <a:off x="3176867" y="12094667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Run your own transcoding stack</a:t>
            </a:r>
          </a:p>
        </p:txBody>
      </p:sp>
      <p:pic>
        <p:nvPicPr>
          <p:cNvPr id="4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6264" y="5161264"/>
            <a:ext cx="5171472" cy="4060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ounded Rectangle"/>
          <p:cNvSpPr/>
          <p:nvPr/>
        </p:nvSpPr>
        <p:spPr>
          <a:xfrm>
            <a:off x="17745014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4" name="Rounded Rectangle"/>
          <p:cNvSpPr/>
          <p:nvPr/>
        </p:nvSpPr>
        <p:spPr>
          <a:xfrm>
            <a:off x="1555548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5" name="Rounded Rectangle"/>
          <p:cNvSpPr/>
          <p:nvPr/>
        </p:nvSpPr>
        <p:spPr>
          <a:xfrm>
            <a:off x="7036703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6" name="Rounded Rectangle"/>
          <p:cNvSpPr/>
          <p:nvPr/>
        </p:nvSpPr>
        <p:spPr>
          <a:xfrm>
            <a:off x="12263859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81462"/>
            <a:ext cx="24912428" cy="14278924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Licensing"/>
          <p:cNvSpPr txBox="1"/>
          <p:nvPr/>
        </p:nvSpPr>
        <p:spPr>
          <a:xfrm>
            <a:off x="2863460" y="1442690"/>
            <a:ext cx="1865708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Licensing</a:t>
            </a:r>
          </a:p>
        </p:txBody>
      </p:sp>
      <p:sp>
        <p:nvSpPr>
          <p:cNvPr id="419" name="Build your own transcoding stack, using your own hardware"/>
          <p:cNvSpPr txBox="1"/>
          <p:nvPr/>
        </p:nvSpPr>
        <p:spPr>
          <a:xfrm>
            <a:off x="3176867" y="12094667"/>
            <a:ext cx="180302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Build your own transcoding stack, using your own hardware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6379" y="5522435"/>
            <a:ext cx="2671243" cy="2671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ounded Rectangle"/>
          <p:cNvSpPr/>
          <p:nvPr/>
        </p:nvSpPr>
        <p:spPr>
          <a:xfrm>
            <a:off x="17745014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3" name="Rounded Rectangle"/>
          <p:cNvSpPr/>
          <p:nvPr/>
        </p:nvSpPr>
        <p:spPr>
          <a:xfrm>
            <a:off x="1555548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4" name="Rounded Rectangle"/>
          <p:cNvSpPr/>
          <p:nvPr/>
        </p:nvSpPr>
        <p:spPr>
          <a:xfrm>
            <a:off x="7036703" y="46628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5FD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5" name="Rounded Rectangle"/>
          <p:cNvSpPr/>
          <p:nvPr/>
        </p:nvSpPr>
        <p:spPr>
          <a:xfrm>
            <a:off x="12263859" y="4650178"/>
            <a:ext cx="5083438" cy="5082585"/>
          </a:xfrm>
          <a:prstGeom prst="roundRect">
            <a:avLst>
              <a:gd name="adj" fmla="val 9144"/>
            </a:avLst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81462"/>
            <a:ext cx="24912428" cy="1427892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Was that disruptive enough for you? :)"/>
          <p:cNvSpPr txBox="1"/>
          <p:nvPr/>
        </p:nvSpPr>
        <p:spPr>
          <a:xfrm>
            <a:off x="3066660" y="6651720"/>
            <a:ext cx="1865708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Was that disruptive enough for you? :)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age" descr="Image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JetStream_RGB_Logo_FC_2_Diap.png" descr="JetStream_RGB_Logo_FC_2_Dia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5555" y="4415654"/>
            <a:ext cx="17292890" cy="2966595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jet-stream.com"/>
          <p:cNvSpPr txBox="1"/>
          <p:nvPr/>
        </p:nvSpPr>
        <p:spPr>
          <a:xfrm>
            <a:off x="10455324" y="9249913"/>
            <a:ext cx="347335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jet-stream.com</a:t>
            </a:r>
          </a:p>
        </p:txBody>
      </p:sp>
      <p:sp>
        <p:nvSpPr>
          <p:cNvPr id="432" name="stef@jet-stream.com"/>
          <p:cNvSpPr txBox="1"/>
          <p:nvPr/>
        </p:nvSpPr>
        <p:spPr>
          <a:xfrm>
            <a:off x="2873059" y="112161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stef@jet-stream.com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5687613"/>
            <a:ext cx="24383935" cy="2438393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Buffering…"/>
          <p:cNvSpPr txBox="1"/>
          <p:nvPr/>
        </p:nvSpPr>
        <p:spPr>
          <a:xfrm>
            <a:off x="10110539" y="10419066"/>
            <a:ext cx="517892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Buffering…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1600" y="2959100"/>
            <a:ext cx="6400800" cy="612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otal Costs of Ownership"/>
          <p:cNvSpPr txBox="1"/>
          <p:nvPr/>
        </p:nvSpPr>
        <p:spPr>
          <a:xfrm>
            <a:off x="6488062" y="1173466"/>
            <a:ext cx="1140787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Total Costs of Ownership</a:t>
            </a:r>
          </a:p>
        </p:txBody>
      </p:sp>
      <p:sp>
        <p:nvSpPr>
          <p:cNvPr id="179" name="Transcoding"/>
          <p:cNvSpPr txBox="1"/>
          <p:nvPr/>
        </p:nvSpPr>
        <p:spPr>
          <a:xfrm>
            <a:off x="909158" y="9423629"/>
            <a:ext cx="633257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Transcoding</a:t>
            </a:r>
          </a:p>
        </p:txBody>
      </p:sp>
      <p:sp>
        <p:nvSpPr>
          <p:cNvPr id="180" name="Storage"/>
          <p:cNvSpPr txBox="1"/>
          <p:nvPr/>
        </p:nvSpPr>
        <p:spPr>
          <a:xfrm>
            <a:off x="11438713" y="9423629"/>
            <a:ext cx="633257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Storage</a:t>
            </a:r>
          </a:p>
        </p:txBody>
      </p:sp>
      <p:sp>
        <p:nvSpPr>
          <p:cNvPr id="181" name="Bandwidth"/>
          <p:cNvSpPr txBox="1"/>
          <p:nvPr/>
        </p:nvSpPr>
        <p:spPr>
          <a:xfrm>
            <a:off x="6014558" y="9423629"/>
            <a:ext cx="633257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Bandwidth</a:t>
            </a:r>
          </a:p>
        </p:txBody>
      </p:sp>
      <p:sp>
        <p:nvSpPr>
          <p:cNvPr id="182" name="Operations"/>
          <p:cNvSpPr txBox="1"/>
          <p:nvPr/>
        </p:nvSpPr>
        <p:spPr>
          <a:xfrm>
            <a:off x="17215958" y="9423629"/>
            <a:ext cx="633257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Operations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9823" y="5522226"/>
            <a:ext cx="2671244" cy="2671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90117" y="5667065"/>
            <a:ext cx="2381456" cy="2381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14300" y="5667065"/>
            <a:ext cx="2381400" cy="2381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838428" y="5565486"/>
            <a:ext cx="3077489" cy="2584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Cloud, or On-Prem?"/>
          <p:cNvSpPr txBox="1"/>
          <p:nvPr/>
        </p:nvSpPr>
        <p:spPr>
          <a:xfrm>
            <a:off x="4180296" y="8976459"/>
            <a:ext cx="16023408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Cloud, or On-Prem?</a:t>
            </a:r>
          </a:p>
        </p:txBody>
      </p:sp>
      <p:pic>
        <p:nvPicPr>
          <p:cNvPr id="190" name="JetStream_RGB_Logo_FC_2_Diap.png" descr="JetStream_RGB_Logo_FC_2_Di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7010" y="1554335"/>
            <a:ext cx="5929980" cy="1017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1100" y="3776966"/>
            <a:ext cx="6375400" cy="388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71864" y="3651760"/>
            <a:ext cx="5171472" cy="4060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"/>
          <p:cNvSpPr/>
          <p:nvPr/>
        </p:nvSpPr>
        <p:spPr>
          <a:xfrm>
            <a:off x="-101600" y="-101600"/>
            <a:ext cx="24778428" cy="14008696"/>
          </a:xfrm>
          <a:prstGeom prst="rect">
            <a:avLst/>
          </a:prstGeom>
          <a:solidFill>
            <a:srgbClr val="F097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5" name="MaelStrom"/>
          <p:cNvSpPr txBox="1"/>
          <p:nvPr/>
        </p:nvSpPr>
        <p:spPr>
          <a:xfrm>
            <a:off x="7747669" y="4810859"/>
            <a:ext cx="12393862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MaelStrom</a:t>
            </a:r>
          </a:p>
        </p:txBody>
      </p:sp>
      <p:pic>
        <p:nvPicPr>
          <p:cNvPr id="196" name="JetStream_RGB_Logo_FC_2_Diap.png" descr="JetStream_RGB_Logo_FC_2_Dia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7010" y="1554335"/>
            <a:ext cx="5929980" cy="101728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Disruptive transcoding"/>
          <p:cNvSpPr txBox="1"/>
          <p:nvPr/>
        </p:nvSpPr>
        <p:spPr>
          <a:xfrm>
            <a:off x="7108924" y="9123666"/>
            <a:ext cx="1016615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Disruptive transcoding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5666" y="4976082"/>
            <a:ext cx="3306358" cy="3306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214" y="-237067"/>
            <a:ext cx="24912428" cy="142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Disruptive"/>
          <p:cNvSpPr txBox="1"/>
          <p:nvPr/>
        </p:nvSpPr>
        <p:spPr>
          <a:xfrm>
            <a:off x="2873059" y="56027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Disruptive</a:t>
            </a:r>
          </a:p>
        </p:txBody>
      </p:sp>
      <p:sp>
        <p:nvSpPr>
          <p:cNvPr id="202" name="Hardware"/>
          <p:cNvSpPr txBox="1"/>
          <p:nvPr/>
        </p:nvSpPr>
        <p:spPr>
          <a:xfrm>
            <a:off x="6629449" y="7161979"/>
            <a:ext cx="11125102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Hardware</a:t>
            </a:r>
          </a:p>
        </p:txBody>
      </p:sp>
      <p:pic>
        <p:nvPicPr>
          <p:cNvPr id="203" name="JetStream_RGB_Logo_FC_2_Diap.png" descr="JetStream_RGB_Logo_FC_2_Di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7010" y="1554335"/>
            <a:ext cx="5929980" cy="101728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Hybrid software and NETINT ASICS"/>
          <p:cNvSpPr txBox="1"/>
          <p:nvPr/>
        </p:nvSpPr>
        <p:spPr>
          <a:xfrm>
            <a:off x="2873059" y="11292361"/>
            <a:ext cx="1863788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Hybrid software and NETINT ASICS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